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  <p:sldMasterId id="2147483672" r:id="rId3"/>
  </p:sldMasterIdLst>
  <p:notesMasterIdLst>
    <p:notesMasterId r:id="rId30"/>
  </p:notesMasterIdLst>
  <p:sldIdLst>
    <p:sldId id="265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80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1" r:id="rId28"/>
    <p:sldId id="279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0703ed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0703ed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0703ed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0703ed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021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0703ed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0703ed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377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0984e4d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0984e4d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70191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0984e4d7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0984e4d7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04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0984e4d7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0984e4d7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5284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0984e4d7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0984e4d7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0316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70984e4d7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70984e4d7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1064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0984e4d7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0984e4d7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106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0984e4d7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70984e4d7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28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70984e4d7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70984e4d7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979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0703edf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0703edf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0984e4d7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0984e4d7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0302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70984e4d7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70984e4d70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1740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0703edf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0703edf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169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0703edf2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0703edf2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0703edf2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0703edf2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70703edf2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70703edf2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0703edf2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0703edf2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0703edf2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70703edf2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70703edf2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70703edf2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70703edf2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70703edf2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0356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698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0707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0082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3186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7145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14296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3764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5104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59521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51195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36241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43131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2348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17100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847205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6314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0772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97528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19620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302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083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5" y="9897"/>
            <a:ext cx="903262" cy="455484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ctr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5" y="9897"/>
            <a:ext cx="903262" cy="45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264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5" y="9897"/>
            <a:ext cx="903262" cy="45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6699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ctr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/>
              <a:t>Training </a:t>
            </a:r>
            <a:r>
              <a:rPr lang="en-US" sz="4400" b="1" dirty="0"/>
              <a:t>and Test Splits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</a:t>
            </a:fld>
            <a:endParaRPr lang="vi"/>
          </a:p>
        </p:txBody>
      </p:sp>
    </p:spTree>
    <p:extLst>
      <p:ext uri="{BB962C8B-B14F-4D97-AF65-F5344CB8AC3E}">
        <p14:creationId xmlns:p14="http://schemas.microsoft.com/office/powerpoint/2010/main" val="1299869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Train-Test Split: The Syntax</a:t>
            </a:r>
            <a:endParaRPr sz="3000" b="1" dirty="0"/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 l="1933" t="22635" r="39128" b="23497"/>
          <a:stretch/>
        </p:blipFill>
        <p:spPr>
          <a:xfrm>
            <a:off x="610975" y="1092075"/>
            <a:ext cx="7621900" cy="391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10</a:t>
            </a:fld>
            <a:endParaRPr lang="vi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Summary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Training and Test Splits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Splitting your data into a training and a test set can help you choose a model that has better chances at generalizing and is not </a:t>
            </a:r>
            <a:r>
              <a:rPr lang="en-US" dirty="0" err="1">
                <a:solidFill>
                  <a:schemeClr val="tx1"/>
                </a:solidFill>
              </a:rPr>
              <a:t>overfitted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training data is used to fit the model, while the test data is used to measure error and performance. 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Training error tends to decrease with a more complex model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8785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Learning </a:t>
            </a:r>
            <a:r>
              <a:rPr lang="en-US" sz="3000" b="1" dirty="0" smtClean="0"/>
              <a:t>Recap</a:t>
            </a:r>
            <a:endParaRPr sz="30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27000" y="1512075"/>
            <a:ext cx="6853800" cy="30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In this section, we </a:t>
            </a:r>
            <a:r>
              <a:rPr lang="en-US" sz="2000" smtClean="0">
                <a:solidFill>
                  <a:schemeClr val="dk1"/>
                </a:solidFill>
              </a:rPr>
              <a:t>discussed</a:t>
            </a:r>
            <a:r>
              <a:rPr lang="vi" sz="2000" smtClean="0">
                <a:solidFill>
                  <a:schemeClr val="dk1"/>
                </a:solidFill>
              </a:rPr>
              <a:t>: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- Splitting data into training and testing samples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- Cross-validation approaches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Model complexity vs. error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4708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/>
              <a:t>Cross </a:t>
            </a:r>
            <a:r>
              <a:rPr lang="en-US" sz="4400" b="1" dirty="0"/>
              <a:t>Validation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13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407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Learning Goals</a:t>
            </a:r>
            <a:endParaRPr sz="30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27000" y="1512075"/>
            <a:ext cx="6853800" cy="30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In this section, we will cover: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 dirty="0">
              <a:solidFill>
                <a:schemeClr val="dk1"/>
              </a:solidFill>
            </a:endParaRPr>
          </a:p>
          <a:p>
            <a:pPr marL="0" lvl="0" indent="0">
              <a:spcBef>
                <a:spcPts val="500"/>
              </a:spcBef>
              <a:buNone/>
            </a:pPr>
            <a:r>
              <a:rPr lang="en-US" sz="2000" dirty="0" smtClean="0">
                <a:solidFill>
                  <a:schemeClr val="dk1"/>
                </a:solidFill>
              </a:rPr>
              <a:t>- Identify </a:t>
            </a:r>
            <a:r>
              <a:rPr lang="en-US" sz="2000" dirty="0">
                <a:solidFill>
                  <a:schemeClr val="dk1"/>
                </a:solidFill>
              </a:rPr>
              <a:t>common cross validation </a:t>
            </a:r>
            <a:r>
              <a:rPr lang="en-US" sz="2000" dirty="0" smtClean="0">
                <a:solidFill>
                  <a:schemeClr val="dk1"/>
                </a:solidFill>
              </a:rPr>
              <a:t>approaches</a:t>
            </a:r>
          </a:p>
          <a:p>
            <a:pPr marL="0" lvl="0" indent="0">
              <a:spcBef>
                <a:spcPts val="500"/>
              </a:spcBef>
              <a:buNone/>
            </a:pPr>
            <a:r>
              <a:rPr lang="en-US" sz="2000" dirty="0" smtClean="0">
                <a:solidFill>
                  <a:schemeClr val="dk1"/>
                </a:solidFill>
              </a:rPr>
              <a:t>- Recognize </a:t>
            </a:r>
            <a:r>
              <a:rPr lang="en-US" sz="2000" dirty="0">
                <a:solidFill>
                  <a:schemeClr val="dk1"/>
                </a:solidFill>
              </a:rPr>
              <a:t>the trade off between model complexity, prediction error and precision error with less data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329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l="2413" t="16902" r="10143" b="3441"/>
          <a:stretch/>
        </p:blipFill>
        <p:spPr>
          <a:xfrm>
            <a:off x="462250" y="1083375"/>
            <a:ext cx="7736750" cy="396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6338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l="5959" t="22636" r="1934" b="2580"/>
          <a:stretch/>
        </p:blipFill>
        <p:spPr>
          <a:xfrm>
            <a:off x="476088" y="1182525"/>
            <a:ext cx="8191825" cy="373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5852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l="2417" t="16904" r="10307" b="2864"/>
          <a:stretch/>
        </p:blipFill>
        <p:spPr>
          <a:xfrm>
            <a:off x="561400" y="1079700"/>
            <a:ext cx="7631000" cy="394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17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4710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l="2578" t="16328" r="10305" b="3156"/>
          <a:stretch/>
        </p:blipFill>
        <p:spPr>
          <a:xfrm>
            <a:off x="549000" y="1108150"/>
            <a:ext cx="7494675" cy="38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0867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l="2573" t="16902" r="10469" b="3441"/>
          <a:stretch/>
        </p:blipFill>
        <p:spPr>
          <a:xfrm>
            <a:off x="511825" y="1017725"/>
            <a:ext cx="7891299" cy="406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19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5114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Learning Goals</a:t>
            </a:r>
            <a:endParaRPr sz="30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27000" y="1512075"/>
            <a:ext cx="6853800" cy="30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000">
                <a:solidFill>
                  <a:schemeClr val="dk1"/>
                </a:solidFill>
              </a:rPr>
              <a:t>In this section, we will cover: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2000">
                <a:solidFill>
                  <a:schemeClr val="dk1"/>
                </a:solidFill>
              </a:rPr>
              <a:t>- Splitting data into training and testing samples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2000">
                <a:solidFill>
                  <a:schemeClr val="dk1"/>
                </a:solidFill>
              </a:rPr>
              <a:t>- Cross-validation approaches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>
                <a:solidFill>
                  <a:schemeClr val="dk1"/>
                </a:solidFill>
              </a:rPr>
              <a:t>- Model complexity vs. error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</a:t>
            </a:fld>
            <a:endParaRPr lang="vi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l="2417" t="16902" r="10626" b="3441"/>
          <a:stretch/>
        </p:blipFill>
        <p:spPr>
          <a:xfrm>
            <a:off x="511800" y="1079700"/>
            <a:ext cx="7792150" cy="401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20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75105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Beyond a Single Test Set: Cross Validation</a:t>
            </a:r>
            <a:endParaRPr sz="3000" b="1" dirty="0"/>
          </a:p>
        </p:txBody>
      </p:sp>
      <p:pic>
        <p:nvPicPr>
          <p:cNvPr id="91" name="Google Shape;91;p19"/>
          <p:cNvPicPr preferRelativeResize="0"/>
          <p:nvPr/>
        </p:nvPicPr>
        <p:blipFill rotWithShape="1">
          <a:blip r:embed="rId3">
            <a:alphaModFix/>
          </a:blip>
          <a:srcRect l="13368" t="24070" r="19318" b="6301"/>
          <a:stretch/>
        </p:blipFill>
        <p:spPr>
          <a:xfrm>
            <a:off x="970400" y="1116875"/>
            <a:ext cx="6726250" cy="391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21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4958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Model Complexity vs. Error</a:t>
            </a:r>
            <a:endParaRPr sz="3000" b="1" dirty="0"/>
          </a:p>
        </p:txBody>
      </p:sp>
      <p:pic>
        <p:nvPicPr>
          <p:cNvPr id="97" name="Google Shape;97;p20"/>
          <p:cNvPicPr preferRelativeResize="0"/>
          <p:nvPr/>
        </p:nvPicPr>
        <p:blipFill rotWithShape="1">
          <a:blip r:embed="rId3">
            <a:alphaModFix/>
          </a:blip>
          <a:srcRect l="3219" t="19770" r="2092" b="2578"/>
          <a:stretch/>
        </p:blipFill>
        <p:spPr>
          <a:xfrm>
            <a:off x="476525" y="1170125"/>
            <a:ext cx="8190950" cy="37750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22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20224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Model Complexity vs. Error</a:t>
            </a:r>
            <a:endParaRPr sz="3000" b="1" dirty="0"/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3">
            <a:alphaModFix/>
          </a:blip>
          <a:srcRect l="3539" t="20633" r="3063" b="2861"/>
          <a:stretch/>
        </p:blipFill>
        <p:spPr>
          <a:xfrm>
            <a:off x="474650" y="1095750"/>
            <a:ext cx="7958200" cy="36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23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5936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Model Complexity vs. Error</a:t>
            </a:r>
            <a:endParaRPr sz="3000" b="1" dirty="0"/>
          </a:p>
        </p:txBody>
      </p:sp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l="3865" t="20914" r="3224" b="2865"/>
          <a:stretch/>
        </p:blipFill>
        <p:spPr>
          <a:xfrm>
            <a:off x="504500" y="1132950"/>
            <a:ext cx="8135000" cy="37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24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65105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Summary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Cross Validation</a:t>
            </a:r>
            <a:endParaRPr lang="en-US" dirty="0">
              <a:solidFill>
                <a:schemeClr val="tx1"/>
              </a:solidFill>
            </a:endParaRPr>
          </a:p>
          <a:p>
            <a:pPr marL="5969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The three most common cross validation approaches are: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k-fold cross validation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leave one out cross validation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stratified cross validation</a:t>
            </a:r>
          </a:p>
          <a:p>
            <a:pPr marL="596900" lvl="1" indent="0">
              <a:buNone/>
            </a:pPr>
            <a:r>
              <a:rPr lang="en-US" dirty="0">
                <a:solidFill>
                  <a:schemeClr val="tx1"/>
                </a:solidFill>
              </a:rPr>
              <a:t>Cross validation method involves dividing the dataset into 3 parts: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training set - is a portion of the data used for training the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validation set - is a portion of the data used to optimize the hyper-parameters of the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test set - is a portion of the data used to evaluate the model </a:t>
            </a:r>
          </a:p>
          <a:p>
            <a:pPr marL="11430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25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1092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Learning </a:t>
            </a:r>
            <a:r>
              <a:rPr lang="en-US" sz="3000" b="1" dirty="0" smtClean="0"/>
              <a:t>Recap</a:t>
            </a:r>
            <a:endParaRPr sz="30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27000" y="1512075"/>
            <a:ext cx="6853800" cy="30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In this section, we </a:t>
            </a:r>
            <a:r>
              <a:rPr lang="en-US" sz="2000" dirty="0" smtClean="0">
                <a:solidFill>
                  <a:schemeClr val="dk1"/>
                </a:solidFill>
              </a:rPr>
              <a:t>covered</a:t>
            </a:r>
            <a:r>
              <a:rPr lang="vi" sz="2000" dirty="0" smtClean="0">
                <a:solidFill>
                  <a:schemeClr val="dk1"/>
                </a:solidFill>
              </a:rPr>
              <a:t>: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 dirty="0">
              <a:solidFill>
                <a:schemeClr val="dk1"/>
              </a:solidFill>
            </a:endParaRPr>
          </a:p>
          <a:p>
            <a:pPr marL="0" lvl="0" indent="0">
              <a:spcBef>
                <a:spcPts val="500"/>
              </a:spcBef>
              <a:buNone/>
            </a:pPr>
            <a:r>
              <a:rPr lang="en-US" sz="2000" dirty="0" smtClean="0">
                <a:solidFill>
                  <a:schemeClr val="dk1"/>
                </a:solidFill>
              </a:rPr>
              <a:t>- Identify </a:t>
            </a:r>
            <a:r>
              <a:rPr lang="en-US" sz="2000" dirty="0">
                <a:solidFill>
                  <a:schemeClr val="dk1"/>
                </a:solidFill>
              </a:rPr>
              <a:t>common cross validation </a:t>
            </a:r>
            <a:r>
              <a:rPr lang="en-US" sz="2000" dirty="0" smtClean="0">
                <a:solidFill>
                  <a:schemeClr val="dk1"/>
                </a:solidFill>
              </a:rPr>
              <a:t>approaches</a:t>
            </a:r>
          </a:p>
          <a:p>
            <a:pPr marL="0" lvl="0" indent="0">
              <a:spcBef>
                <a:spcPts val="500"/>
              </a:spcBef>
              <a:buNone/>
            </a:pPr>
            <a:r>
              <a:rPr lang="en-US" sz="2000" dirty="0" smtClean="0">
                <a:solidFill>
                  <a:schemeClr val="dk1"/>
                </a:solidFill>
              </a:rPr>
              <a:t>- Recognize </a:t>
            </a:r>
            <a:r>
              <a:rPr lang="en-US" sz="2000" dirty="0">
                <a:solidFill>
                  <a:schemeClr val="dk1"/>
                </a:solidFill>
              </a:rPr>
              <a:t>the trade off between model complexity, prediction error and precision error with less data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vi" sz="1000" b="0" i="0" u="none" strike="noStrike" kern="0" cap="none" spc="0" normalizeH="0" baseline="0" noProof="0" smtClean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26</a:t>
            </a:fld>
            <a:endParaRPr kumimoji="0" lang="vi" sz="1000" b="0" i="0" u="none" strike="noStrike" kern="0" cap="none" spc="0" normalizeH="0" baseline="0" noProof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0794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Training and Test Splits</a:t>
            </a:r>
            <a:endParaRPr sz="3000" b="1" dirty="0"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l="2577" t="16907" r="26409" b="3149"/>
          <a:stretch/>
        </p:blipFill>
        <p:spPr>
          <a:xfrm>
            <a:off x="660550" y="1017725"/>
            <a:ext cx="6325450" cy="400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3</a:t>
            </a:fld>
            <a:endParaRPr lang="vi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Training and Test Splits</a:t>
            </a:r>
            <a:endParaRPr sz="3000" b="1" dirty="0"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l="2413" t="17192" r="10471" b="3724"/>
          <a:stretch/>
        </p:blipFill>
        <p:spPr>
          <a:xfrm>
            <a:off x="586200" y="1017725"/>
            <a:ext cx="7878875" cy="4019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4</a:t>
            </a:fld>
            <a:endParaRPr lang="vi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Using Training and Test Data</a:t>
            </a:r>
            <a:endParaRPr sz="3000" b="1" dirty="0"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l="14978" t="25212" r="6436" b="31235"/>
          <a:stretch/>
        </p:blipFill>
        <p:spPr>
          <a:xfrm>
            <a:off x="380276" y="1368450"/>
            <a:ext cx="8520600" cy="265396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5</a:t>
            </a:fld>
            <a:endParaRPr lang="vi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Using Training and Test Data</a:t>
            </a:r>
            <a:endParaRPr sz="3000" b="1" dirty="0"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l="5957" t="23495" r="9181" b="4008"/>
          <a:stretch/>
        </p:blipFill>
        <p:spPr>
          <a:xfrm>
            <a:off x="449750" y="1095775"/>
            <a:ext cx="8095800" cy="388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6</a:t>
            </a:fld>
            <a:endParaRPr lang="vi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Using Training and Test Data</a:t>
            </a:r>
            <a:endParaRPr sz="3000" b="1" dirty="0"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l="5472" t="22922" r="8216" b="3726"/>
          <a:stretch/>
        </p:blipFill>
        <p:spPr>
          <a:xfrm>
            <a:off x="529150" y="1070975"/>
            <a:ext cx="8085699" cy="386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7</a:t>
            </a:fld>
            <a:endParaRPr lang="vi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Using Training and Test Data</a:t>
            </a:r>
            <a:endParaRPr sz="3000" b="1" dirty="0"/>
          </a:p>
        </p:txBody>
      </p:sp>
      <p:pic>
        <p:nvPicPr>
          <p:cNvPr id="91" name="Google Shape;91;p19"/>
          <p:cNvPicPr preferRelativeResize="0"/>
          <p:nvPr/>
        </p:nvPicPr>
        <p:blipFill rotWithShape="1">
          <a:blip r:embed="rId3">
            <a:alphaModFix/>
          </a:blip>
          <a:srcRect l="5954" t="23212" r="9342" b="4291"/>
          <a:stretch/>
        </p:blipFill>
        <p:spPr>
          <a:xfrm>
            <a:off x="561400" y="1083375"/>
            <a:ext cx="8028949" cy="3861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8</a:t>
            </a:fld>
            <a:endParaRPr lang="vi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Fitting Training and Test Data</a:t>
            </a:r>
            <a:endParaRPr sz="3000" b="1" dirty="0"/>
          </a:p>
        </p:txBody>
      </p:sp>
      <p:pic>
        <p:nvPicPr>
          <p:cNvPr id="97" name="Google Shape;97;p20"/>
          <p:cNvPicPr preferRelativeResize="0"/>
          <p:nvPr/>
        </p:nvPicPr>
        <p:blipFill rotWithShape="1">
          <a:blip r:embed="rId3">
            <a:alphaModFix/>
          </a:blip>
          <a:srcRect l="1770" t="22925" r="11431" b="4294"/>
          <a:stretch/>
        </p:blipFill>
        <p:spPr>
          <a:xfrm>
            <a:off x="363100" y="1017725"/>
            <a:ext cx="8469201" cy="39910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9</a:t>
            </a:fld>
            <a:endParaRPr lang="vi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392</Words>
  <Application>Microsoft Office PowerPoint</Application>
  <PresentationFormat>On-screen Show (16:9)</PresentationFormat>
  <Paragraphs>87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Simple Light</vt:lpstr>
      <vt:lpstr>1_Simple Light</vt:lpstr>
      <vt:lpstr>2_Simple Light</vt:lpstr>
      <vt:lpstr>Training and Test Splits</vt:lpstr>
      <vt:lpstr>Learning Goals</vt:lpstr>
      <vt:lpstr>Training and Test Splits</vt:lpstr>
      <vt:lpstr>Training and Test Splits</vt:lpstr>
      <vt:lpstr>Using Training and Test Data</vt:lpstr>
      <vt:lpstr>Using Training and Test Data</vt:lpstr>
      <vt:lpstr>Using Training and Test Data</vt:lpstr>
      <vt:lpstr>Using Training and Test Data</vt:lpstr>
      <vt:lpstr>Fitting Training and Test Data</vt:lpstr>
      <vt:lpstr>Train-Test Split: The Syntax</vt:lpstr>
      <vt:lpstr>Summary</vt:lpstr>
      <vt:lpstr>Learning Recap</vt:lpstr>
      <vt:lpstr>Cross Validation</vt:lpstr>
      <vt:lpstr>Learning Goals</vt:lpstr>
      <vt:lpstr>Beyond a Single Test Set: Cross Validation</vt:lpstr>
      <vt:lpstr>Beyond a Single Test Set: Cross Validation</vt:lpstr>
      <vt:lpstr>Beyond a Single Test Set: Cross Validation</vt:lpstr>
      <vt:lpstr>Beyond a Single Test Set: Cross Validation</vt:lpstr>
      <vt:lpstr>Beyond a Single Test Set: Cross Validation</vt:lpstr>
      <vt:lpstr>Beyond a Single Test Set: Cross Validation</vt:lpstr>
      <vt:lpstr>Beyond a Single Test Set: Cross Validation</vt:lpstr>
      <vt:lpstr>Model Complexity vs. Error</vt:lpstr>
      <vt:lpstr>Model Complexity vs. Error</vt:lpstr>
      <vt:lpstr>Model Complexity vs. Error</vt:lpstr>
      <vt:lpstr>Summary</vt:lpstr>
      <vt:lpstr>Learning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Goals</dc:title>
  <cp:lastModifiedBy>Ngô Đăng Hà An</cp:lastModifiedBy>
  <cp:revision>13</cp:revision>
  <dcterms:modified xsi:type="dcterms:W3CDTF">2022-12-14T08:01:03Z</dcterms:modified>
</cp:coreProperties>
</file>